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1" r:id="rId4"/>
    <p:sldId id="26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5" d="100"/>
          <a:sy n="155" d="100"/>
        </p:scale>
        <p:origin x="50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5774-5B77-4B27-B408-32E07DE342CB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4DD97-F752-4943-9FA5-4CA380361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9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1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0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2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14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9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9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05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80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2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0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19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772B-5211-4F8A-B1DF-16B545D10E9D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C885-058E-4DB8-8024-460F066F7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2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tmp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91" y="1557226"/>
            <a:ext cx="5042352" cy="2175530"/>
          </a:xfrm>
          <a:prstGeom prst="rect">
            <a:avLst/>
          </a:prstGeom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0" y="3938962"/>
            <a:ext cx="1173582" cy="122692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64505" y="8843375"/>
            <a:ext cx="4799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宮崎県教育研修センター</a:t>
            </a:r>
            <a:endParaRPr kumimoji="1" lang="ja-JP" altLang="en-US" sz="2400" dirty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209" y="3964014"/>
            <a:ext cx="1256315" cy="115445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964504" y="6037240"/>
            <a:ext cx="479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～　インストール編　～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71951" y="3604741"/>
            <a:ext cx="42290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Scratch3.0</a:t>
            </a:r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endParaRPr lang="en-US" altLang="ja-JP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プログラミング</a:t>
            </a:r>
            <a:endParaRPr lang="ja-JP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007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6968" y="4616087"/>
            <a:ext cx="3571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575" dirty="0"/>
              <a:t>https://</a:t>
            </a:r>
            <a:r>
              <a:rPr lang="en-US" altLang="ja-JP" sz="2000" dirty="0"/>
              <a:t>scratch.mit.edu/download</a:t>
            </a:r>
            <a:endParaRPr lang="ja-JP" altLang="en-US" sz="1575" dirty="0"/>
          </a:p>
        </p:txBody>
      </p:sp>
      <p:sp>
        <p:nvSpPr>
          <p:cNvPr id="6" name="サブタイトル 2"/>
          <p:cNvSpPr>
            <a:spLocks noGrp="1"/>
          </p:cNvSpPr>
          <p:nvPr>
            <p:ph idx="4294967295"/>
          </p:nvPr>
        </p:nvSpPr>
        <p:spPr>
          <a:xfrm>
            <a:off x="0" y="156665"/>
            <a:ext cx="6388274" cy="434739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ja-JP" altLang="ja-JP" sz="2000" b="1" kern="0" spc="321" dirty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en-US" altLang="ja-JP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Scratch</a:t>
            </a:r>
            <a:r>
              <a:rPr lang="ja-JP" altLang="en-US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をインストールする</a:t>
            </a:r>
            <a:endParaRPr lang="ja-JP" altLang="ja-JP" sz="1600" b="1" kern="0" spc="32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576942"/>
            <a:ext cx="6858000" cy="14463"/>
          </a:xfrm>
          <a:prstGeom prst="line">
            <a:avLst/>
          </a:prstGeom>
          <a:ln w="412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910" y="0"/>
            <a:ext cx="645090" cy="54287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377932" y="625475"/>
            <a:ext cx="57533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（１）スクラッチのバージョン</a:t>
            </a:r>
            <a:endParaRPr lang="en-US" altLang="ja-JP" sz="1400" dirty="0" smtClean="0"/>
          </a:p>
          <a:p>
            <a:r>
              <a:rPr lang="ja-JP" altLang="en-US" sz="1100" dirty="0"/>
              <a:t>　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現在（</a:t>
            </a:r>
            <a:r>
              <a:rPr lang="en-US" altLang="ja-JP" sz="1100" dirty="0" smtClean="0"/>
              <a:t>2019</a:t>
            </a:r>
            <a:r>
              <a:rPr lang="ja-JP" altLang="en-US" sz="1100" dirty="0" smtClean="0"/>
              <a:t>年</a:t>
            </a:r>
            <a:r>
              <a:rPr lang="en-US" altLang="ja-JP" sz="1100" dirty="0"/>
              <a:t>4</a:t>
            </a:r>
            <a:r>
              <a:rPr lang="ja-JP" altLang="en-US" sz="1100" dirty="0" smtClean="0"/>
              <a:t>月</a:t>
            </a:r>
            <a:r>
              <a:rPr lang="ja-JP" altLang="en-US" sz="1100" dirty="0" smtClean="0"/>
              <a:t>段階）では、</a:t>
            </a:r>
            <a:r>
              <a:rPr lang="en-US" altLang="ja-JP" sz="1100" dirty="0" smtClean="0"/>
              <a:t>Scratch</a:t>
            </a:r>
            <a:r>
              <a:rPr lang="ja-JP" altLang="en-US" sz="1100" dirty="0" smtClean="0"/>
              <a:t>（以下スクラッチ）スクラッチ</a:t>
            </a:r>
            <a:r>
              <a:rPr lang="en-US" altLang="ja-JP" sz="1100" dirty="0" smtClean="0"/>
              <a:t>1.4</a:t>
            </a:r>
            <a:r>
              <a:rPr lang="ja-JP" altLang="en-US" sz="1100" dirty="0" smtClean="0"/>
              <a:t>とスクラッチ</a:t>
            </a:r>
            <a:r>
              <a:rPr lang="en-US" altLang="ja-JP" sz="1100" dirty="0" smtClean="0"/>
              <a:t>2.0</a:t>
            </a:r>
            <a:r>
              <a:rPr lang="ja-JP" altLang="en-US" sz="1100" dirty="0" smtClean="0"/>
              <a:t>および</a:t>
            </a:r>
            <a:r>
              <a:rPr lang="en-US" altLang="ja-JP" sz="1100" dirty="0" smtClean="0"/>
              <a:t>3.0</a:t>
            </a:r>
            <a:r>
              <a:rPr lang="ja-JP" altLang="en-US" sz="1100" dirty="0" smtClean="0"/>
              <a:t>が</a:t>
            </a:r>
            <a:r>
              <a:rPr lang="ja-JP" altLang="en-US" sz="1100" dirty="0" smtClean="0"/>
              <a:t>あります。</a:t>
            </a:r>
            <a:r>
              <a:rPr lang="en-US" altLang="ja-JP" sz="1100" dirty="0" smtClean="0"/>
              <a:t>1.4</a:t>
            </a:r>
            <a:r>
              <a:rPr lang="ja-JP" altLang="en-US" sz="1100" dirty="0" smtClean="0"/>
              <a:t>と</a:t>
            </a:r>
            <a:r>
              <a:rPr lang="en-US" altLang="ja-JP" sz="1100" dirty="0" smtClean="0"/>
              <a:t>2.0</a:t>
            </a:r>
            <a:r>
              <a:rPr lang="ja-JP" altLang="en-US" sz="1100" dirty="0" smtClean="0"/>
              <a:t>および</a:t>
            </a:r>
            <a:r>
              <a:rPr lang="en-US" altLang="ja-JP" sz="1100" dirty="0" smtClean="0"/>
              <a:t>3.0</a:t>
            </a:r>
            <a:r>
              <a:rPr lang="ja-JP" altLang="en-US" sz="1100" dirty="0" smtClean="0"/>
              <a:t>の</a:t>
            </a:r>
            <a:r>
              <a:rPr lang="ja-JP" altLang="en-US" sz="1100" dirty="0"/>
              <a:t>オフライン版は、ネット環境になくてもどこでも利用することがメリットですが</a:t>
            </a:r>
            <a:r>
              <a:rPr lang="ja-JP" altLang="en-US" sz="1100" dirty="0" smtClean="0"/>
              <a:t>、</a:t>
            </a:r>
            <a:r>
              <a:rPr lang="ja-JP" altLang="en-US" sz="1100" dirty="0"/>
              <a:t>スクラッチ</a:t>
            </a:r>
            <a:r>
              <a:rPr lang="ja-JP" altLang="en-US" sz="1100" dirty="0" smtClean="0"/>
              <a:t>サイト</a:t>
            </a:r>
            <a:r>
              <a:rPr lang="ja-JP" altLang="en-US" sz="1100" dirty="0"/>
              <a:t>で提供しているサービスをすべて利用できないといったデメリットもあります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例えば、オンライン版では、制作</a:t>
            </a:r>
            <a:r>
              <a:rPr lang="ja-JP" altLang="en-US" sz="1100" dirty="0"/>
              <a:t>したプロジェクト</a:t>
            </a:r>
            <a:r>
              <a:rPr lang="en-US" altLang="ja-JP" sz="1100" dirty="0"/>
              <a:t>(</a:t>
            </a:r>
            <a:r>
              <a:rPr lang="ja-JP" altLang="en-US" sz="1100" dirty="0"/>
              <a:t>作品</a:t>
            </a:r>
            <a:r>
              <a:rPr lang="en-US" altLang="ja-JP" sz="1100" dirty="0"/>
              <a:t>)</a:t>
            </a:r>
            <a:r>
              <a:rPr lang="ja-JP" altLang="en-US" sz="1100" dirty="0"/>
              <a:t>を世界中</a:t>
            </a:r>
            <a:r>
              <a:rPr lang="ja-JP" altLang="en-US" sz="1100" dirty="0" smtClean="0"/>
              <a:t>のスクラッチユーザー</a:t>
            </a:r>
            <a:r>
              <a:rPr lang="ja-JP" altLang="en-US" sz="1100" dirty="0"/>
              <a:t>へ共有したり、他</a:t>
            </a:r>
            <a:r>
              <a:rPr lang="ja-JP" altLang="en-US" sz="1100" dirty="0" smtClean="0"/>
              <a:t>の</a:t>
            </a:r>
            <a:r>
              <a:rPr lang="ja-JP" altLang="en-US" sz="1100" dirty="0"/>
              <a:t>スクラッチ</a:t>
            </a:r>
            <a:r>
              <a:rPr lang="ja-JP" altLang="en-US" sz="1100" dirty="0" smtClean="0"/>
              <a:t>ユーザー</a:t>
            </a:r>
            <a:r>
              <a:rPr lang="ja-JP" altLang="en-US" sz="1100" dirty="0"/>
              <a:t>が制作したプロジェクト</a:t>
            </a:r>
            <a:r>
              <a:rPr lang="en-US" altLang="ja-JP" sz="1100" dirty="0"/>
              <a:t>(</a:t>
            </a:r>
            <a:r>
              <a:rPr lang="ja-JP" altLang="en-US" sz="1100" dirty="0"/>
              <a:t>作品</a:t>
            </a:r>
            <a:r>
              <a:rPr lang="en-US" altLang="ja-JP" sz="1100" dirty="0"/>
              <a:t>)</a:t>
            </a:r>
            <a:r>
              <a:rPr lang="ja-JP" altLang="en-US" sz="1100" dirty="0"/>
              <a:t>をコピーして新たな作品に仕上げる「リミックス」といった</a:t>
            </a:r>
            <a:r>
              <a:rPr lang="ja-JP" altLang="en-US" sz="1100" dirty="0" smtClean="0"/>
              <a:t>機能があります</a:t>
            </a:r>
            <a:r>
              <a:rPr lang="ja-JP" altLang="en-US" sz="1100" dirty="0"/>
              <a:t>。</a:t>
            </a:r>
          </a:p>
          <a:p>
            <a:endParaRPr lang="ja-JP" altLang="en-US" sz="1100" dirty="0"/>
          </a:p>
          <a:p>
            <a:r>
              <a:rPr lang="ja-JP" altLang="en-US" sz="1100" dirty="0" smtClean="0"/>
              <a:t>　こちら</a:t>
            </a:r>
            <a:r>
              <a:rPr lang="ja-JP" altLang="en-US" sz="1100" dirty="0"/>
              <a:t>で</a:t>
            </a:r>
            <a:r>
              <a:rPr lang="ja-JP" altLang="en-US" sz="1100" dirty="0" smtClean="0"/>
              <a:t>は</a:t>
            </a:r>
            <a:r>
              <a:rPr lang="ja-JP" altLang="en-US" sz="1100" dirty="0" smtClean="0"/>
              <a:t>スクラッチ</a:t>
            </a:r>
            <a:r>
              <a:rPr lang="en-US" altLang="ja-JP" sz="1100" dirty="0" smtClean="0"/>
              <a:t>3</a:t>
            </a:r>
            <a:r>
              <a:rPr lang="en-US" altLang="ja-JP" sz="1100" dirty="0" smtClean="0"/>
              <a:t>.0</a:t>
            </a:r>
            <a:r>
              <a:rPr lang="ja-JP" altLang="en-US" sz="1100" dirty="0" smtClean="0"/>
              <a:t>オフラインエディター</a:t>
            </a:r>
            <a:r>
              <a:rPr lang="ja-JP" altLang="en-US" sz="1100" dirty="0"/>
              <a:t>の簡単な利用方法について解説していきます</a:t>
            </a:r>
            <a:r>
              <a:rPr lang="ja-JP" altLang="en-US" sz="1100" dirty="0" smtClean="0"/>
              <a:t>。なお、</a:t>
            </a:r>
            <a:r>
              <a:rPr lang="ja-JP" altLang="en-US" sz="1100" dirty="0" smtClean="0"/>
              <a:t>スクラッチオフラインエディター</a:t>
            </a:r>
            <a:r>
              <a:rPr lang="ja-JP" altLang="en-US" sz="1100" dirty="0"/>
              <a:t>は</a:t>
            </a:r>
            <a:r>
              <a:rPr lang="ja-JP" altLang="en-US" sz="1100" dirty="0" smtClean="0"/>
              <a:t>、インターネット</a:t>
            </a:r>
            <a:r>
              <a:rPr lang="ja-JP" altLang="en-US" sz="1100" dirty="0"/>
              <a:t>が</a:t>
            </a:r>
            <a:r>
              <a:rPr lang="ja-JP" altLang="en-US" sz="1100" dirty="0" smtClean="0"/>
              <a:t>使えない環境でも起動できるので、普通教室や特別教室等でも使用可能になります。</a:t>
            </a:r>
            <a:r>
              <a:rPr lang="en-US" altLang="ja-JP" sz="1100" dirty="0" smtClean="0"/>
              <a:t>2.0</a:t>
            </a:r>
            <a:r>
              <a:rPr lang="ja-JP" altLang="en-US" sz="1100" dirty="0" smtClean="0"/>
              <a:t>までは</a:t>
            </a:r>
            <a:r>
              <a:rPr lang="en-US" altLang="ja-JP" sz="1100" dirty="0" smtClean="0"/>
              <a:t>Flash</a:t>
            </a:r>
            <a:r>
              <a:rPr lang="ja-JP" altLang="en-US" sz="1100" dirty="0" smtClean="0"/>
              <a:t>の技術を使用していましたが、</a:t>
            </a:r>
            <a:r>
              <a:rPr lang="en-US" altLang="ja-JP" sz="1100" dirty="0" smtClean="0"/>
              <a:t>3.0</a:t>
            </a:r>
            <a:r>
              <a:rPr lang="ja-JP" altLang="en-US" sz="1100" dirty="0" smtClean="0"/>
              <a:t>からは必要なくなりましたので、学校に導入しやすくなりました。ただし、使用できる</a:t>
            </a:r>
            <a:r>
              <a:rPr lang="en-US" altLang="ja-JP" sz="1100" dirty="0" smtClean="0"/>
              <a:t>OS</a:t>
            </a:r>
            <a:r>
              <a:rPr lang="ja-JP" altLang="en-US" sz="1100" dirty="0" smtClean="0"/>
              <a:t>は</a:t>
            </a:r>
            <a:r>
              <a:rPr lang="ja-JP" altLang="en-US" sz="1100" dirty="0" smtClean="0">
                <a:solidFill>
                  <a:srgbClr val="FF0000"/>
                </a:solidFill>
              </a:rPr>
              <a:t>「</a:t>
            </a:r>
            <a:r>
              <a:rPr lang="en-US" altLang="ja-JP" sz="1100" dirty="0">
                <a:solidFill>
                  <a:srgbClr val="FF0000"/>
                </a:solidFill>
              </a:rPr>
              <a:t>Windows 10</a:t>
            </a:r>
            <a:r>
              <a:rPr lang="ja-JP" altLang="en-US" sz="1100" dirty="0">
                <a:solidFill>
                  <a:srgbClr val="FF0000"/>
                </a:solidFill>
              </a:rPr>
              <a:t>」「</a:t>
            </a:r>
            <a:r>
              <a:rPr lang="en-US" altLang="ja-JP" sz="1100" dirty="0" err="1">
                <a:solidFill>
                  <a:srgbClr val="FF0000"/>
                </a:solidFill>
              </a:rPr>
              <a:t>macOS</a:t>
            </a:r>
            <a:r>
              <a:rPr lang="en-US" altLang="ja-JP" sz="1100" dirty="0">
                <a:solidFill>
                  <a:srgbClr val="FF0000"/>
                </a:solidFill>
              </a:rPr>
              <a:t> 10.13</a:t>
            </a:r>
            <a:r>
              <a:rPr lang="ja-JP" altLang="en-US" sz="1100" dirty="0">
                <a:solidFill>
                  <a:srgbClr val="FF0000"/>
                </a:solidFill>
              </a:rPr>
              <a:t>以降</a:t>
            </a:r>
            <a:r>
              <a:rPr lang="ja-JP" altLang="en-US" sz="1100" dirty="0" smtClean="0">
                <a:solidFill>
                  <a:srgbClr val="FF0000"/>
                </a:solidFill>
              </a:rPr>
              <a:t>」</a:t>
            </a:r>
            <a:r>
              <a:rPr lang="ja-JP" altLang="en-US" sz="1100" dirty="0" smtClean="0"/>
              <a:t>となっています。</a:t>
            </a:r>
            <a:endParaRPr lang="ja-JP" altLang="en-US" sz="11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77931" y="3409569"/>
            <a:ext cx="575333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（２）スクラッチのインストール</a:t>
            </a:r>
            <a:endParaRPr lang="en-US" altLang="ja-JP" sz="1400" dirty="0" smtClean="0"/>
          </a:p>
          <a:p>
            <a:r>
              <a:rPr lang="ja-JP" altLang="en-US" sz="1100" dirty="0"/>
              <a:t>　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</a:t>
            </a:r>
            <a:r>
              <a:rPr lang="ja-JP" altLang="en-US" sz="1100" dirty="0" smtClean="0"/>
              <a:t>下記</a:t>
            </a:r>
            <a:r>
              <a:rPr lang="ja-JP" altLang="en-US" sz="1100" dirty="0" smtClean="0"/>
              <a:t>のＵＲＬからダウンロードできます。今回は、学校に多数導入されている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en-US" altLang="ja-JP" sz="1100" dirty="0" smtClean="0"/>
              <a:t>Windows</a:t>
            </a:r>
            <a:r>
              <a:rPr lang="ja-JP" altLang="en-US" sz="1100" dirty="0" smtClean="0"/>
              <a:t>版のダウンロード説明をおこなっていきます。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</a:t>
            </a:r>
            <a:r>
              <a:rPr lang="en-US" altLang="ja-JP" sz="1100" dirty="0" smtClean="0"/>
              <a:t>※</a:t>
            </a:r>
            <a:r>
              <a:rPr lang="ja-JP" altLang="en-US" sz="1100" dirty="0"/>
              <a:t>研修センターで行う講座では、</a:t>
            </a:r>
            <a:r>
              <a:rPr lang="en-US" altLang="ja-JP" sz="1100" dirty="0"/>
              <a:t>exe</a:t>
            </a:r>
            <a:r>
              <a:rPr lang="ja-JP" altLang="en-US" sz="1100" dirty="0"/>
              <a:t>ファイルを直接お渡ししています。</a:t>
            </a:r>
          </a:p>
          <a:p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</a:t>
            </a:r>
            <a:endParaRPr lang="ja-JP" altLang="en-US" sz="1100" dirty="0"/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51" y="5071562"/>
            <a:ext cx="5053693" cy="35744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71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/>
          <p:cNvSpPr>
            <a:spLocks noGrp="1"/>
          </p:cNvSpPr>
          <p:nvPr>
            <p:ph idx="4294967295"/>
          </p:nvPr>
        </p:nvSpPr>
        <p:spPr>
          <a:xfrm>
            <a:off x="0" y="169191"/>
            <a:ext cx="6388274" cy="434739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ja-JP" altLang="en-US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ja-JP" sz="2000" b="1" kern="0" spc="321" dirty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b="1" kern="0" spc="321" dirty="0" err="1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Scrach</a:t>
            </a:r>
            <a:r>
              <a:rPr lang="ja-JP" altLang="en-US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en-US" altLang="ja-JP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.0</a:t>
            </a:r>
            <a:r>
              <a:rPr lang="ja-JP" altLang="en-US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をインストールする</a:t>
            </a:r>
            <a:endParaRPr lang="ja-JP" altLang="ja-JP" sz="1600" b="1" kern="0" spc="32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589468"/>
            <a:ext cx="6858000" cy="14463"/>
          </a:xfrm>
          <a:prstGeom prst="line">
            <a:avLst/>
          </a:prstGeom>
          <a:ln w="412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910" y="12526"/>
            <a:ext cx="645090" cy="54287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61257" y="667896"/>
            <a:ext cx="612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（１）「</a:t>
            </a:r>
            <a:r>
              <a:rPr kumimoji="1" lang="en-US" altLang="ja-JP" sz="1400" dirty="0" smtClean="0"/>
              <a:t>Windows</a:t>
            </a:r>
            <a:r>
              <a:rPr kumimoji="1" lang="ja-JP" altLang="en-US" sz="1400" dirty="0" smtClean="0"/>
              <a:t>　ダウンロード」をクリックする。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7995" y="2908208"/>
            <a:ext cx="5974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（２）「実行」をクリックす</a:t>
            </a:r>
            <a:r>
              <a:rPr kumimoji="1" lang="ja-JP" altLang="en-US" sz="1400" dirty="0"/>
              <a:t>る</a:t>
            </a:r>
            <a:r>
              <a:rPr kumimoji="1"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073" y="3518184"/>
            <a:ext cx="6302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（３）アプリケーションのインストール画面</a:t>
            </a:r>
            <a:r>
              <a:rPr kumimoji="1" lang="ja-JP" altLang="en-US" sz="1400" dirty="0" smtClean="0"/>
              <a:t>が出て、インストールが開始さ　　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</a:t>
            </a:r>
            <a:r>
              <a:rPr kumimoji="1" lang="ja-JP" altLang="en-US" sz="1400" dirty="0" smtClean="0"/>
              <a:t>れます。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372466" y="4076889"/>
            <a:ext cx="3429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100" dirty="0" smtClean="0"/>
              <a:t>　スクラッチ</a:t>
            </a:r>
            <a:r>
              <a:rPr lang="ja-JP" altLang="en-US" sz="1100" dirty="0" smtClean="0"/>
              <a:t>の</a:t>
            </a:r>
            <a:r>
              <a:rPr lang="ja-JP" altLang="en-US" sz="1100" dirty="0" smtClean="0"/>
              <a:t>インストール先は、</a:t>
            </a:r>
            <a:r>
              <a:rPr lang="en-US" altLang="ja-JP" sz="1100" dirty="0" smtClean="0"/>
              <a:t>C</a:t>
            </a:r>
            <a:r>
              <a:rPr lang="ja-JP" altLang="en-US" sz="1100" dirty="0"/>
              <a:t>ドライブの「</a:t>
            </a:r>
            <a:r>
              <a:rPr lang="en-US" altLang="ja-JP" sz="1100" dirty="0"/>
              <a:t>Program Files</a:t>
            </a:r>
            <a:r>
              <a:rPr lang="ja-JP" altLang="en-US" sz="1100" dirty="0"/>
              <a:t>」フォルダになります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インストールが完了すると、デスクトップ上にスクラッチ</a:t>
            </a:r>
            <a:r>
              <a:rPr lang="en-US" altLang="ja-JP" sz="1100" dirty="0" smtClean="0"/>
              <a:t>3.0</a:t>
            </a:r>
            <a:r>
              <a:rPr lang="ja-JP" altLang="en-US" sz="1100" dirty="0" smtClean="0"/>
              <a:t>のアイコン「</a:t>
            </a:r>
            <a:r>
              <a:rPr lang="en-US" altLang="ja-JP" sz="1100" dirty="0" smtClean="0"/>
              <a:t>Scratch </a:t>
            </a:r>
            <a:r>
              <a:rPr lang="en-US" altLang="ja-JP" sz="1100" dirty="0" err="1" smtClean="0"/>
              <a:t>Desttop</a:t>
            </a:r>
            <a:r>
              <a:rPr lang="ja-JP" altLang="en-US" sz="1100" dirty="0" smtClean="0"/>
              <a:t>」</a:t>
            </a:r>
            <a:r>
              <a:rPr lang="ja-JP" altLang="en-US" sz="1100" dirty="0" smtClean="0"/>
              <a:t>が出現します。</a:t>
            </a:r>
            <a:endParaRPr lang="ja-JP" altLang="en-US" sz="11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026309" y="987828"/>
            <a:ext cx="250914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/>
              <a:t>ダウンロード</a:t>
            </a:r>
            <a:r>
              <a:rPr lang="ja-JP" altLang="en-US" sz="1100" dirty="0"/>
              <a:t>するパソコンの</a:t>
            </a:r>
            <a:r>
              <a:rPr lang="en-US" altLang="ja-JP" sz="1100" dirty="0"/>
              <a:t>OS</a:t>
            </a:r>
            <a:r>
              <a:rPr lang="ja-JP" altLang="en-US" sz="1100" dirty="0"/>
              <a:t>を確認</a:t>
            </a:r>
            <a:r>
              <a:rPr lang="ja-JP" altLang="en-US" sz="1100" dirty="0" smtClean="0"/>
              <a:t>してアイコンをクリック</a:t>
            </a:r>
            <a:r>
              <a:rPr lang="ja-JP" altLang="en-US" sz="1100" dirty="0"/>
              <a:t>します</a:t>
            </a:r>
            <a:r>
              <a:rPr lang="ja-JP" altLang="en-US" sz="1100" dirty="0" smtClean="0"/>
              <a:t>。</a:t>
            </a:r>
            <a:endParaRPr lang="en-US" altLang="ja-JP" sz="1100" dirty="0" smtClean="0"/>
          </a:p>
          <a:p>
            <a:r>
              <a:rPr lang="ja-JP" altLang="en-US" sz="800" dirty="0" smtClean="0"/>
              <a:t>（</a:t>
            </a:r>
            <a:r>
              <a:rPr lang="en-US" altLang="ja-JP" sz="800" dirty="0" smtClean="0"/>
              <a:t>※</a:t>
            </a:r>
            <a:r>
              <a:rPr lang="ja-JP" altLang="en-US" sz="800" dirty="0" smtClean="0"/>
              <a:t>本マニュアルは、</a:t>
            </a:r>
            <a:r>
              <a:rPr lang="en-US" altLang="ja-JP" sz="800" dirty="0" smtClean="0"/>
              <a:t>Windows</a:t>
            </a:r>
            <a:r>
              <a:rPr lang="ja-JP" altLang="en-US" sz="800" dirty="0" smtClean="0"/>
              <a:t>で説明します。）</a:t>
            </a:r>
            <a:endParaRPr lang="en-US" altLang="ja-JP" sz="800" dirty="0" smtClean="0"/>
          </a:p>
          <a:p>
            <a:endParaRPr lang="en-US" altLang="ja-JP" sz="1100" dirty="0"/>
          </a:p>
          <a:p>
            <a:r>
              <a:rPr lang="ja-JP" altLang="en-US" sz="1100" dirty="0" smtClean="0"/>
              <a:t>つづいて、</a:t>
            </a:r>
            <a:r>
              <a:rPr lang="en-US" altLang="ja-JP" sz="1100" dirty="0" smtClean="0"/>
              <a:t>Scratch</a:t>
            </a:r>
            <a:r>
              <a:rPr lang="ja-JP" altLang="en-US" sz="1100" dirty="0" smtClean="0"/>
              <a:t>デスクトップをダウンロード</a:t>
            </a:r>
            <a:r>
              <a:rPr lang="ja-JP" altLang="en-US" sz="1100" dirty="0" err="1" smtClean="0"/>
              <a:t>するの</a:t>
            </a:r>
            <a:r>
              <a:rPr lang="ja-JP" altLang="en-US" sz="1100" dirty="0" smtClean="0"/>
              <a:t>下にある「ダウンロード」のアイコンをクリックします。</a:t>
            </a:r>
            <a:endParaRPr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2628" y="5113809"/>
            <a:ext cx="6384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（４）</a:t>
            </a:r>
            <a:r>
              <a:rPr kumimoji="1" lang="ja-JP" altLang="en-US" sz="1400" dirty="0" smtClean="0"/>
              <a:t>インストールが</a:t>
            </a:r>
            <a:r>
              <a:rPr kumimoji="1" lang="ja-JP" altLang="en-US" sz="1400" dirty="0" smtClean="0"/>
              <a:t>完了し、起動する</a:t>
            </a:r>
            <a:r>
              <a:rPr kumimoji="1" lang="ja-JP" altLang="en-US" sz="1400" dirty="0" smtClean="0"/>
              <a:t>と、下記の画面になります</a:t>
            </a:r>
            <a:r>
              <a:rPr kumimoji="1"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3372466" y="5485551"/>
            <a:ext cx="348553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/>
              <a:t>　インストール</a:t>
            </a:r>
            <a:r>
              <a:rPr lang="ja-JP" altLang="en-US" sz="1100" dirty="0"/>
              <a:t>が完了</a:t>
            </a:r>
            <a:r>
              <a:rPr lang="ja-JP" altLang="en-US" sz="1100" dirty="0" smtClean="0"/>
              <a:t>し起動したら、左図のようなウインドウが出るので、「</a:t>
            </a:r>
            <a:r>
              <a:rPr lang="en-US" altLang="ja-JP" sz="1100" dirty="0" err="1" smtClean="0"/>
              <a:t>No,thanks</a:t>
            </a:r>
            <a:r>
              <a:rPr lang="ja-JP" altLang="en-US" sz="1100" dirty="0" smtClean="0"/>
              <a:t>」をクリックします。</a:t>
            </a:r>
            <a:endParaRPr lang="en-US" altLang="ja-JP" sz="1100" dirty="0" smtClean="0"/>
          </a:p>
          <a:p>
            <a:r>
              <a:rPr lang="ja-JP" altLang="en-US" sz="1100" dirty="0" smtClean="0"/>
              <a:t>その後</a:t>
            </a:r>
            <a:r>
              <a:rPr lang="ja-JP" altLang="en-US" sz="1100" dirty="0"/>
              <a:t>、</a:t>
            </a:r>
            <a:r>
              <a:rPr lang="ja-JP" altLang="en-US" sz="1100" dirty="0" smtClean="0"/>
              <a:t>自動</a:t>
            </a:r>
            <a:r>
              <a:rPr lang="ja-JP" altLang="en-US" sz="1100" dirty="0"/>
              <a:t>で「</a:t>
            </a:r>
            <a:r>
              <a:rPr lang="en-US" altLang="ja-JP" sz="1100" dirty="0" smtClean="0"/>
              <a:t>Scratch3.0</a:t>
            </a:r>
            <a:r>
              <a:rPr lang="ja-JP" altLang="en-US" sz="1100" dirty="0"/>
              <a:t>オフラインエディター」が起動</a:t>
            </a:r>
            <a:r>
              <a:rPr lang="ja-JP" altLang="en-US" sz="1100" dirty="0" smtClean="0"/>
              <a:t>されます。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r>
              <a:rPr lang="ja-JP" altLang="en-US" sz="1100" dirty="0"/>
              <a:t>　</a:t>
            </a:r>
            <a:endParaRPr lang="ja-JP" altLang="en-US" sz="1100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2" y="941590"/>
            <a:ext cx="2620210" cy="3891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2" y="1408334"/>
            <a:ext cx="3490995" cy="14564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正方形/長方形 16"/>
          <p:cNvSpPr/>
          <p:nvPr/>
        </p:nvSpPr>
        <p:spPr>
          <a:xfrm>
            <a:off x="687635" y="1872801"/>
            <a:ext cx="787231" cy="310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2" y="3212130"/>
            <a:ext cx="4768645" cy="2561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正方形/長方形 17"/>
          <p:cNvSpPr/>
          <p:nvPr/>
        </p:nvSpPr>
        <p:spPr>
          <a:xfrm>
            <a:off x="3592578" y="3281611"/>
            <a:ext cx="493515" cy="180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2" y="4115184"/>
            <a:ext cx="2265754" cy="9129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テキスト ボックス 26"/>
          <p:cNvSpPr txBox="1"/>
          <p:nvPr/>
        </p:nvSpPr>
        <p:spPr>
          <a:xfrm>
            <a:off x="232628" y="7550746"/>
            <a:ext cx="6384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（５）スクラッチ</a:t>
            </a:r>
            <a:r>
              <a:rPr kumimoji="1" lang="en-US" altLang="ja-JP" sz="1400" dirty="0" smtClean="0"/>
              <a:t>3.0</a:t>
            </a:r>
            <a:r>
              <a:rPr kumimoji="1" lang="ja-JP" altLang="en-US" sz="1400" dirty="0" smtClean="0"/>
              <a:t>が起動します。</a:t>
            </a:r>
            <a:endParaRPr kumimoji="1" lang="ja-JP" altLang="en-US" sz="1400" dirty="0"/>
          </a:p>
        </p:txBody>
      </p:sp>
      <p:pic>
        <p:nvPicPr>
          <p:cNvPr id="28" name="図 27" descr="画面の領域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3" y="5485551"/>
            <a:ext cx="2833678" cy="18891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正方形/長方形 28"/>
          <p:cNvSpPr/>
          <p:nvPr/>
        </p:nvSpPr>
        <p:spPr>
          <a:xfrm>
            <a:off x="883791" y="6955657"/>
            <a:ext cx="650041" cy="2415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 descr="画面の領域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52" y="7858523"/>
            <a:ext cx="2833679" cy="18360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1" name="正方形/長方形 30"/>
          <p:cNvSpPr/>
          <p:nvPr/>
        </p:nvSpPr>
        <p:spPr>
          <a:xfrm>
            <a:off x="3467030" y="7858523"/>
            <a:ext cx="33909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/>
              <a:t>　</a:t>
            </a:r>
            <a:r>
              <a:rPr lang="ja-JP" altLang="en-US" sz="1100" dirty="0"/>
              <a:t>今後</a:t>
            </a:r>
            <a:r>
              <a:rPr lang="ja-JP" altLang="en-US" sz="1100" dirty="0" smtClean="0"/>
              <a:t>は、「</a:t>
            </a:r>
            <a:r>
              <a:rPr lang="en-US" altLang="ja-JP" sz="1100" dirty="0" smtClean="0"/>
              <a:t>Scratch Desktop</a:t>
            </a:r>
            <a:r>
              <a:rPr lang="ja-JP" altLang="en-US" sz="1100" dirty="0" smtClean="0"/>
              <a:t>」のアイコンをクリックすると、スクラッチ</a:t>
            </a:r>
            <a:r>
              <a:rPr lang="en-US" altLang="ja-JP" sz="1100" dirty="0" smtClean="0"/>
              <a:t>3.0</a:t>
            </a:r>
            <a:r>
              <a:rPr lang="ja-JP" altLang="en-US" sz="1100" dirty="0" smtClean="0"/>
              <a:t>が起動します。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9672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/>
          <p:cNvSpPr>
            <a:spLocks noGrp="1"/>
          </p:cNvSpPr>
          <p:nvPr>
            <p:ph idx="4294967295"/>
          </p:nvPr>
        </p:nvSpPr>
        <p:spPr>
          <a:xfrm>
            <a:off x="0" y="169191"/>
            <a:ext cx="6388274" cy="434739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ja-JP" altLang="en-US" sz="2000" b="1" kern="0" spc="321" dirty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ja-JP" sz="2000" b="1" kern="0" spc="321" dirty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b="1" kern="0" spc="321" dirty="0" smtClean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日本語用にカスタマイズする</a:t>
            </a:r>
            <a:endParaRPr lang="ja-JP" altLang="ja-JP" sz="1600" b="1" kern="0" spc="32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589468"/>
            <a:ext cx="6858000" cy="14463"/>
          </a:xfrm>
          <a:prstGeom prst="line">
            <a:avLst/>
          </a:prstGeom>
          <a:ln w="412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910" y="12526"/>
            <a:ext cx="645090" cy="54287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48642" y="689072"/>
            <a:ext cx="5974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</a:t>
            </a:r>
            <a:r>
              <a:rPr kumimoji="1" lang="ja-JP" altLang="en-US" sz="1400" dirty="0"/>
              <a:t>言語</a:t>
            </a:r>
            <a:r>
              <a:rPr kumimoji="1" lang="ja-JP" altLang="en-US" sz="1400" dirty="0" smtClean="0"/>
              <a:t>を変更</a:t>
            </a:r>
            <a:r>
              <a:rPr kumimoji="1" lang="ja-JP" altLang="en-US" sz="1400" dirty="0" smtClean="0"/>
              <a:t>に</a:t>
            </a:r>
            <a:r>
              <a:rPr kumimoji="1" lang="ja-JP" altLang="en-US" sz="1400" dirty="0" smtClean="0"/>
              <a:t>するには、メニューバーにあるスクラッチロゴの右に</a:t>
            </a:r>
            <a:r>
              <a:rPr kumimoji="1" lang="ja-JP" altLang="en-US" sz="1400" dirty="0" smtClean="0"/>
              <a:t>ある地球</a:t>
            </a:r>
            <a:r>
              <a:rPr kumimoji="1" lang="ja-JP" altLang="en-US" sz="1400" dirty="0" smtClean="0"/>
              <a:t>のマークをクリックして、言語を選択します。</a:t>
            </a:r>
            <a:endParaRPr kumimoji="1"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348046" y="1965989"/>
            <a:ext cx="34300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/>
              <a:t>言語選択では、漢字表記を含む「日本語」と、ふりがな表記の「にほんご」があります。</a:t>
            </a:r>
            <a:endParaRPr lang="en-US" altLang="ja-JP" sz="1100" dirty="0" smtClean="0"/>
          </a:p>
          <a:p>
            <a:endParaRPr lang="en-US" altLang="ja-JP" sz="1100" dirty="0"/>
          </a:p>
          <a:p>
            <a:r>
              <a:rPr lang="ja-JP" altLang="en-US" sz="1100" dirty="0" smtClean="0"/>
              <a:t>ここでは、小学校高学年での使用を想定していますので、「日本語」を選択します。</a:t>
            </a:r>
            <a:endParaRPr lang="en-US" altLang="ja-JP" sz="1100" dirty="0" smtClean="0"/>
          </a:p>
          <a:p>
            <a:endParaRPr lang="en-US" altLang="ja-JP" sz="1100" dirty="0"/>
          </a:p>
          <a:p>
            <a:r>
              <a:rPr lang="ja-JP" altLang="en-US" sz="1100" dirty="0" smtClean="0"/>
              <a:t>言語選択は、発達段階に応じて、いつでも変更ができます。</a:t>
            </a:r>
            <a:endParaRPr lang="ja-JP" altLang="en-US" sz="1100" dirty="0"/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2" y="1180122"/>
            <a:ext cx="3497332" cy="6603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正方形/長方形 19"/>
          <p:cNvSpPr/>
          <p:nvPr/>
        </p:nvSpPr>
        <p:spPr>
          <a:xfrm>
            <a:off x="1274825" y="1482620"/>
            <a:ext cx="373897" cy="2438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3" y="1959161"/>
            <a:ext cx="2637010" cy="21687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正方形/長方形 20"/>
          <p:cNvSpPr/>
          <p:nvPr/>
        </p:nvSpPr>
        <p:spPr>
          <a:xfrm>
            <a:off x="877142" y="2634427"/>
            <a:ext cx="795365" cy="1817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06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187</Words>
  <Application>Microsoft Office PowerPoint</Application>
  <PresentationFormat>A4 210 x 297 mm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takata-tomohito@miyazaki-c.ed.jp</dc:creator>
  <cp:lastModifiedBy>高田 智仁</cp:lastModifiedBy>
  <cp:revision>26</cp:revision>
  <cp:lastPrinted>2019-03-19T01:36:42Z</cp:lastPrinted>
  <dcterms:created xsi:type="dcterms:W3CDTF">2018-05-01T04:06:25Z</dcterms:created>
  <dcterms:modified xsi:type="dcterms:W3CDTF">2019-03-19T01:46:03Z</dcterms:modified>
</cp:coreProperties>
</file>